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4" r:id="rId2"/>
    <p:sldId id="322" r:id="rId3"/>
    <p:sldId id="323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64"/>
    <a:srgbClr val="705500"/>
    <a:srgbClr val="B08600"/>
    <a:srgbClr val="B85C00"/>
    <a:srgbClr val="CC6600"/>
    <a:srgbClr val="934607"/>
    <a:srgbClr val="9C4A06"/>
    <a:srgbClr val="7D3005"/>
    <a:srgbClr val="C05B08"/>
    <a:srgbClr val="BC5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2E45-9AD4-4E51-9AF3-910C2D7C6B63}" type="datetimeFigureOut">
              <a:rPr lang="kk-KZ" smtClean="0"/>
              <a:pPr/>
              <a:t>06.05.2020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CA05-0969-491A-99FA-E2972B097E6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025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056784" cy="158417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Алгоритм реализации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 приказа МОН РК от</a:t>
            </a:r>
            <a:r>
              <a:rPr lang="ru-RU" b="1" kern="150" dirty="0" smtClean="0">
                <a:latin typeface="+mj-lt"/>
                <a:ea typeface="Times New Roman"/>
              </a:rPr>
              <a:t> 18.03.2008г. </a:t>
            </a:r>
            <a:r>
              <a:rPr lang="ru-RU" b="1" dirty="0" smtClean="0">
                <a:latin typeface="+mj-lt"/>
              </a:rPr>
              <a:t>№125 в условиях пандемии</a:t>
            </a:r>
            <a:endParaRPr lang="ru-RU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5307" y="62068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ЭКОНОМИЧЕСКИЙ КОЛЛЕДЖ УНИВЕРСИТЕТА НАРХОЗ</a:t>
            </a:r>
            <a:endParaRPr lang="ru-RU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60212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Алматы-2020</a:t>
            </a:r>
            <a:endParaRPr lang="ru-RU" b="1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1986"/>
            <a:ext cx="1512168" cy="120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512168" cy="1206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4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11"/>
          <p:cNvSpPr txBox="1"/>
          <p:nvPr/>
        </p:nvSpPr>
        <p:spPr>
          <a:xfrm>
            <a:off x="1937272" y="361502"/>
            <a:ext cx="636474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Алгоритм проведения итоговой аттестации обучающихся  в Экономическом колледже Университета </a:t>
            </a:r>
            <a:r>
              <a:rPr lang="ru-RU" sz="2000" b="1" dirty="0" err="1" smtClean="0">
                <a:solidFill>
                  <a:srgbClr val="C00000"/>
                </a:solidFill>
                <a:latin typeface="+mj-lt"/>
              </a:rPr>
              <a:t>Нархоз</a:t>
            </a:r>
            <a:endParaRPr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5" y="1386554"/>
            <a:ext cx="77048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Ознакомление обучающихся с порядком проведения комплексного экзамена осуществляется коллежем не менее чем за 20 рабочих дней по электронной почте с подтверждением об ознакомлении.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На сайте колледжа размещается </a:t>
            </a:r>
            <a:r>
              <a:rPr lang="ru-RU" sz="1600" dirty="0"/>
              <a:t>график онлайн консультаций, </a:t>
            </a:r>
            <a:r>
              <a:rPr lang="ru-RU" sz="1600" dirty="0" smtClean="0"/>
              <a:t>расписание и процедура </a:t>
            </a:r>
            <a:r>
              <a:rPr lang="ru-RU" sz="1600" dirty="0"/>
              <a:t>проведения онлайн </a:t>
            </a:r>
            <a:r>
              <a:rPr lang="ru-RU" sz="1600" dirty="0" smtClean="0"/>
              <a:t>комплексного </a:t>
            </a:r>
            <a:r>
              <a:rPr lang="ru-RU" sz="1600" dirty="0"/>
              <a:t>экзамена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Проводится </a:t>
            </a:r>
            <a:r>
              <a:rPr lang="ru-RU" sz="1600" dirty="0" err="1"/>
              <a:t>вебинар</a:t>
            </a:r>
            <a:r>
              <a:rPr lang="ru-RU" sz="1600" dirty="0"/>
              <a:t> за 3-5 рабочих дней до начала проведения </a:t>
            </a:r>
            <a:r>
              <a:rPr lang="ru-RU" sz="1600" dirty="0" smtClean="0"/>
              <a:t>экзамена, где подробно </a:t>
            </a:r>
            <a:r>
              <a:rPr lang="ru-RU" sz="1600" dirty="0"/>
              <a:t>разъясняется вся процедура прохождения итоговой аттестации. </a:t>
            </a: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Осуществляется </a:t>
            </a:r>
            <a:r>
              <a:rPr lang="ru-RU" sz="1600" dirty="0"/>
              <a:t>идентификация личности </a:t>
            </a:r>
            <a:r>
              <a:rPr lang="kk-KZ" sz="1600" dirty="0"/>
              <a:t>обучающегося</a:t>
            </a:r>
            <a:r>
              <a:rPr lang="ru-RU" sz="1600" dirty="0"/>
              <a:t> и постоянный контроль со стороны итоговой аттестационной </a:t>
            </a:r>
            <a:r>
              <a:rPr lang="ru-RU" sz="1600" dirty="0" smtClean="0"/>
              <a:t>комиссии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Процедура </a:t>
            </a:r>
            <a:r>
              <a:rPr lang="ru-RU" sz="1600" dirty="0"/>
              <a:t>проведен</a:t>
            </a:r>
            <a:r>
              <a:rPr lang="kk-KZ" sz="1600" dirty="0"/>
              <a:t>ия</a:t>
            </a:r>
            <a:r>
              <a:rPr lang="ru-RU" sz="1600" dirty="0"/>
              <a:t> итоговой аттестации записывается на видео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Итог</a:t>
            </a:r>
            <a:r>
              <a:rPr lang="kk-KZ" sz="1600" dirty="0"/>
              <a:t>и аттестации</a:t>
            </a:r>
            <a:r>
              <a:rPr lang="ru-RU" sz="1600" dirty="0"/>
              <a:t>  оформляются протоколом. При оформлении решений итогов</a:t>
            </a:r>
            <a:r>
              <a:rPr lang="kk-KZ" sz="1600" dirty="0"/>
              <a:t>ой</a:t>
            </a:r>
            <a:r>
              <a:rPr lang="ru-RU" sz="1600" dirty="0"/>
              <a:t> </a:t>
            </a:r>
            <a:r>
              <a:rPr lang="ru-RU" sz="1600" dirty="0" err="1"/>
              <a:t>аттестационн</a:t>
            </a:r>
            <a:r>
              <a:rPr lang="kk-KZ" sz="1600" dirty="0"/>
              <a:t>ой </a:t>
            </a:r>
            <a:r>
              <a:rPr lang="ru-RU" sz="1600" dirty="0" err="1"/>
              <a:t>комисси</a:t>
            </a:r>
            <a:r>
              <a:rPr lang="kk-KZ" sz="1600" dirty="0"/>
              <a:t>и</a:t>
            </a:r>
            <a:r>
              <a:rPr lang="ru-RU" sz="1600" dirty="0"/>
              <a:t> в протоколах должно быть зафиксировано, что </a:t>
            </a:r>
            <a:r>
              <a:rPr lang="kk-KZ" sz="1600" dirty="0"/>
              <a:t>и</a:t>
            </a:r>
            <a:r>
              <a:rPr lang="ru-RU" sz="1600" dirty="0" err="1"/>
              <a:t>тоговая</a:t>
            </a:r>
            <a:r>
              <a:rPr lang="ru-RU" sz="1600" dirty="0"/>
              <a:t> аттестация проводил</a:t>
            </a:r>
            <a:r>
              <a:rPr lang="kk-KZ" sz="1600" dirty="0"/>
              <a:t>а</a:t>
            </a:r>
            <a:r>
              <a:rPr lang="ru-RU" sz="1600" dirty="0" err="1"/>
              <a:t>сь</a:t>
            </a:r>
            <a:r>
              <a:rPr lang="ru-RU" sz="1600" dirty="0"/>
              <a:t> посредством ДОТ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Итог</a:t>
            </a:r>
            <a:r>
              <a:rPr lang="kk-KZ" sz="1600" dirty="0"/>
              <a:t>и аттестации</a:t>
            </a:r>
            <a:r>
              <a:rPr lang="ru-RU" sz="1600" dirty="0"/>
              <a:t> размещаются на </a:t>
            </a:r>
            <a:r>
              <a:rPr lang="ru-RU" sz="1600" dirty="0" smtClean="0"/>
              <a:t>сайте колледжа.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257" y="2950557"/>
            <a:ext cx="495068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100" dirty="0">
              <a:latin typeface="Century Gothic" panose="020B0502020202020204" pitchFamily="34" charset="0"/>
            </a:endParaRPr>
          </a:p>
        </p:txBody>
      </p:sp>
      <p:pic>
        <p:nvPicPr>
          <p:cNvPr id="23" name="Рисунок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2" y="160338"/>
            <a:ext cx="1403648" cy="1036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1"/>
          <p:cNvSpPr txBox="1"/>
          <p:nvPr/>
        </p:nvSpPr>
        <p:spPr>
          <a:xfrm>
            <a:off x="2162426" y="296173"/>
            <a:ext cx="67150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33" name="object 11"/>
          <p:cNvSpPr txBox="1"/>
          <p:nvPr/>
        </p:nvSpPr>
        <p:spPr>
          <a:xfrm>
            <a:off x="1547664" y="422148"/>
            <a:ext cx="691276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Итоговая аттестация обучающихся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Экономического колледжа Университета </a:t>
            </a:r>
            <a:r>
              <a:rPr lang="ru-RU" sz="2000" b="1" dirty="0" err="1" smtClean="0">
                <a:solidFill>
                  <a:srgbClr val="C00000"/>
                </a:solidFill>
                <a:latin typeface="+mj-lt"/>
              </a:rPr>
              <a:t>Нархоз</a:t>
            </a:r>
            <a:endParaRPr lang="ru-RU" sz="20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endParaRPr sz="2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1456064"/>
            <a:ext cx="7776864" cy="3785652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600" dirty="0"/>
              <a:t>О</a:t>
            </a:r>
            <a:r>
              <a:rPr lang="ru-RU" sz="1600" dirty="0" err="1" smtClean="0"/>
              <a:t>бучающийся</a:t>
            </a:r>
            <a:r>
              <a:rPr lang="ru-RU" sz="1600" dirty="0" smtClean="0"/>
              <a:t>, </a:t>
            </a:r>
            <a:r>
              <a:rPr lang="ru-RU" sz="1600" dirty="0"/>
              <a:t>перед сдачей онлайн </a:t>
            </a:r>
            <a:r>
              <a:rPr lang="ru-RU" sz="1600" dirty="0" smtClean="0"/>
              <a:t>комплексного экзамена, показывает </a:t>
            </a:r>
            <a:r>
              <a:rPr lang="ru-RU" sz="1600" dirty="0"/>
              <a:t>на веб-камеру удостоверение личности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 Выдача билетов </a:t>
            </a:r>
            <a:r>
              <a:rPr lang="ru-RU" sz="1600" dirty="0" smtClean="0"/>
              <a:t>осуществляется </a:t>
            </a:r>
            <a:r>
              <a:rPr lang="ru-RU" sz="1600" dirty="0"/>
              <a:t>в программе «генератор случайных чисел». Технический секретарь в режиме демонстрации экрана показывает номер билета обучающемуся. </a:t>
            </a: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600" dirty="0"/>
              <a:t>О</a:t>
            </a:r>
            <a:r>
              <a:rPr lang="ru-RU" sz="1600" dirty="0" err="1"/>
              <a:t>бучающийся</a:t>
            </a:r>
            <a:r>
              <a:rPr lang="ru-RU" sz="1600" dirty="0"/>
              <a:t> готовится к ответу в течение установленного времени, в зависимости от специфики экзамена и других условий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После завершения подготовки ответа, </a:t>
            </a:r>
            <a:r>
              <a:rPr lang="kk-KZ" sz="1600" dirty="0"/>
              <a:t>о</a:t>
            </a:r>
            <a:r>
              <a:rPr lang="ru-RU" sz="1600" dirty="0" err="1"/>
              <a:t>бучающийся</a:t>
            </a:r>
            <a:r>
              <a:rPr lang="ru-RU" sz="1600" dirty="0"/>
              <a:t> показывает лист с ответом, секретарь делает скриншот экрана, при необходимости обучающийся фотографирует ответ и направляет секретарю посредством мессенджеров или цифровых платформ. Секретарь   сохраняет ответы. </a:t>
            </a:r>
            <a:r>
              <a:rPr lang="kk-KZ" sz="1600" dirty="0"/>
              <a:t>О</a:t>
            </a:r>
            <a:r>
              <a:rPr lang="ru-RU" sz="1600" dirty="0" err="1"/>
              <a:t>бучающийся</a:t>
            </a:r>
            <a:r>
              <a:rPr lang="ru-RU" sz="1600" dirty="0"/>
              <a:t> отвечает на вопросы</a:t>
            </a:r>
            <a:r>
              <a:rPr lang="kk-KZ" sz="1600" dirty="0"/>
              <a:t> (</a:t>
            </a:r>
            <a:r>
              <a:rPr lang="ru-RU" sz="1600" dirty="0"/>
              <a:t>осуществляется видеозапись</a:t>
            </a:r>
            <a:r>
              <a:rPr lang="kk-KZ" sz="1600" dirty="0"/>
              <a:t>)</a:t>
            </a:r>
            <a:r>
              <a:rPr lang="ru-RU" sz="1600" dirty="0" smtClean="0"/>
              <a:t>.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pic>
        <p:nvPicPr>
          <p:cNvPr id="29" name="Рисунок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4" y="160338"/>
            <a:ext cx="1114097" cy="10465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49092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 algn="just"/>
            <a:r>
              <a:rPr lang="ru-RU" sz="1600" b="1" dirty="0" smtClean="0"/>
              <a:t>Примечание: </a:t>
            </a:r>
            <a:r>
              <a:rPr lang="ru-RU" sz="1600" dirty="0" smtClean="0"/>
              <a:t>обучающимся, </a:t>
            </a:r>
            <a:r>
              <a:rPr lang="ru-RU" sz="1600" dirty="0"/>
              <a:t>проживающим в отдаленных регионах и не имеющим возможность сдачи </a:t>
            </a:r>
            <a:r>
              <a:rPr lang="en-US" sz="1600" dirty="0" smtClean="0"/>
              <a:t>on-line</a:t>
            </a:r>
            <a:r>
              <a:rPr lang="ru-RU" sz="1600" dirty="0" smtClean="0"/>
              <a:t> </a:t>
            </a:r>
            <a:r>
              <a:rPr lang="ru-RU" sz="1600" dirty="0"/>
              <a:t>экзаменов, оценки выставляются путем </a:t>
            </a:r>
            <a:r>
              <a:rPr lang="ru-RU" sz="1600" dirty="0" smtClean="0"/>
              <a:t>выведения </a:t>
            </a:r>
            <a:r>
              <a:rPr lang="ru-RU" sz="1600" dirty="0"/>
              <a:t>средней оценки за </a:t>
            </a:r>
            <a:r>
              <a:rPr lang="ru-RU" sz="1600" dirty="0" smtClean="0"/>
              <a:t>дисциплину.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678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8160</TotalTime>
  <Words>246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поставленных задач  по итогам первого полугодия  и об основных задачах на второе полугодие 2016 года</dc:title>
  <dc:creator>Роза Шаяханова</dc:creator>
  <cp:lastModifiedBy>Зейдалиева Жанна Ертаевна</cp:lastModifiedBy>
  <cp:revision>381</cp:revision>
  <cp:lastPrinted>2020-04-20T08:11:24Z</cp:lastPrinted>
  <dcterms:modified xsi:type="dcterms:W3CDTF">2020-05-06T11:00:26Z</dcterms:modified>
</cp:coreProperties>
</file>